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1" r:id="rId4"/>
    <p:sldId id="282" r:id="rId5"/>
    <p:sldId id="270" r:id="rId6"/>
    <p:sldId id="293" r:id="rId7"/>
    <p:sldId id="273" r:id="rId8"/>
    <p:sldId id="274" r:id="rId9"/>
    <p:sldId id="285" r:id="rId10"/>
    <p:sldId id="284" r:id="rId11"/>
    <p:sldId id="279" r:id="rId12"/>
    <p:sldId id="286" r:id="rId13"/>
    <p:sldId id="287" r:id="rId14"/>
    <p:sldId id="288" r:id="rId15"/>
    <p:sldId id="280" r:id="rId16"/>
    <p:sldId id="289" r:id="rId17"/>
    <p:sldId id="291" r:id="rId18"/>
    <p:sldId id="29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31C1-5566-420C-98E4-8DE3F824448E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97E18-5709-4DCE-B64F-33270C939F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66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Insert highlighted assessment -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7E18-5709-4DCE-B64F-33270C939F4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75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Insert Highlighted assessment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7E18-5709-4DCE-B64F-33270C939F4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780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Show Teacher Google Classroom </a:t>
            </a:r>
          </a:p>
          <a:p>
            <a:r>
              <a:rPr lang="en-AU" dirty="0"/>
              <a:t>Focus on Similarity to Mathematics Groups in Class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7E18-5709-4DCE-B64F-33270C939F4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4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14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21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94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341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31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89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71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59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3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5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71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5446F-0C05-498A-9CC9-502A4C3621CF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7853-DAA1-428F-B767-7C0F8FB859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0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658" y="1966874"/>
            <a:ext cx="11851342" cy="4100437"/>
          </a:xfrm>
        </p:spPr>
        <p:txBody>
          <a:bodyPr anchor="ctr"/>
          <a:lstStyle/>
          <a:p>
            <a:pPr algn="l"/>
            <a:r>
              <a:rPr lang="en-AU" b="1" u="sng" dirty="0"/>
              <a:t>Learning Intention:</a:t>
            </a:r>
            <a:r>
              <a:rPr lang="en-AU" b="1" dirty="0"/>
              <a:t> </a:t>
            </a:r>
            <a:r>
              <a:rPr lang="en-AU" dirty="0"/>
              <a:t>To develop an understanding on how Cattai Public School plans and implements Mathematics (Number and Algebra). </a:t>
            </a:r>
          </a:p>
          <a:p>
            <a:pPr algn="l"/>
            <a:endParaRPr lang="en-AU" b="1" u="sng" dirty="0"/>
          </a:p>
          <a:p>
            <a:pPr algn="l"/>
            <a:r>
              <a:rPr lang="en-AU" b="1" u="sng" dirty="0"/>
              <a:t>Success Criteria: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I understand how the NSW Mathematics K-10 Syllabus is organised.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I understand how the Mathematics assessment is used to track growth and achievement.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I understand how CPS plans and implements Number and Algebra tasks in the classroom.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I understand how to access Google Classroom and help my child with their homework.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9656" y="168948"/>
            <a:ext cx="64868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 - Mathematics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4E629BF-C003-4C68-8E6C-A5816E0D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6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704" y="2415204"/>
            <a:ext cx="5169154" cy="3955877"/>
          </a:xfrm>
        </p:spPr>
        <p:txBody>
          <a:bodyPr anchor="ctr">
            <a:normAutofit fontScale="85000" lnSpcReduction="10000"/>
          </a:bodyPr>
          <a:lstStyle/>
          <a:p>
            <a:pPr algn="l"/>
            <a:endParaRPr lang="en-A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A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CPS Mathematics assessment tracks both progress and achievement;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 student achieves an indicator, this is referred to as one point of progress.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should achieve 10 points of progress throughout the year (2 points per strand).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Expected achievement levels can be found on the back of the assessment. This shows how many indicators (points) students should have achieved by a specific grade/term.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Expected progress levels can also be found on the back of the assessment. This shows how much progress a student should make per term.</a:t>
            </a:r>
          </a:p>
          <a:p>
            <a:pPr algn="l"/>
            <a:r>
              <a:rPr lang="en-AU" sz="17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dirty="0"/>
          </a:p>
          <a:p>
            <a:pPr algn="l"/>
            <a:endParaRPr lang="en-A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9025" y="168948"/>
            <a:ext cx="7827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Mathematics Assessment 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7C3DA1-1F42-462C-85A9-864A3702D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877" y="1878677"/>
            <a:ext cx="5823647" cy="3229124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631C8B3-FDA3-4E74-BBEB-F9EC6C43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5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417" y="1451061"/>
            <a:ext cx="10111210" cy="3955877"/>
          </a:xfrm>
        </p:spPr>
        <p:txBody>
          <a:bodyPr anchor="ctr"/>
          <a:lstStyle/>
          <a:p>
            <a:pPr algn="l"/>
            <a:r>
              <a:rPr lang="en-AU" b="1" u="sng" dirty="0"/>
              <a:t>How does the Assessment impact student learning?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Targeted Mathematics Groups are created based on the Assessment.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Learning goals are created based on student assessment results. 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Students work in small guided groups on their individualised learning goals. 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Students in older grades are given a copy of their assessment to enable them to set their own goals, reflect on feedback and track their own growth.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1251" y="168948"/>
            <a:ext cx="8725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in the Classroom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435597F-2F9A-41E2-ACA4-A8A45CA3B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0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417" y="1451061"/>
            <a:ext cx="10111210" cy="3955877"/>
          </a:xfrm>
        </p:spPr>
        <p:txBody>
          <a:bodyPr anchor="ctr"/>
          <a:lstStyle/>
          <a:p>
            <a:pPr algn="l"/>
            <a:r>
              <a:rPr lang="en-AU" b="1" u="sng" dirty="0"/>
              <a:t>Group Organisation Example – Miss Diener (C1) </a:t>
            </a:r>
          </a:p>
          <a:p>
            <a:pPr algn="l"/>
            <a:endParaRPr lang="en-AU" b="1" u="sng" dirty="0"/>
          </a:p>
          <a:p>
            <a:pPr algn="l"/>
            <a:endParaRPr lang="en-AU" b="1" u="sng" dirty="0"/>
          </a:p>
          <a:p>
            <a:pPr algn="l"/>
            <a:endParaRPr lang="en-AU" b="1" u="sng" dirty="0"/>
          </a:p>
          <a:p>
            <a:pPr algn="l"/>
            <a:endParaRPr lang="en-AU" b="1" u="sng" dirty="0"/>
          </a:p>
          <a:p>
            <a:pPr algn="l"/>
            <a:endParaRPr lang="en-AU" b="1" u="sng" dirty="0"/>
          </a:p>
          <a:p>
            <a:pPr algn="l"/>
            <a:endParaRPr lang="en-AU" b="1" u="sng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1251" y="168948"/>
            <a:ext cx="8725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in the Classroom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AE2AF0-36E2-4138-9D08-45D7C8FED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77510"/>
              </p:ext>
            </p:extLst>
          </p:nvPr>
        </p:nvGraphicFramePr>
        <p:xfrm>
          <a:off x="436144" y="2387598"/>
          <a:ext cx="8209093" cy="3019341"/>
        </p:xfrm>
        <a:graphic>
          <a:graphicData uri="http://schemas.openxmlformats.org/drawingml/2006/table">
            <a:tbl>
              <a:tblPr/>
              <a:tblGrid>
                <a:gridCol w="2302069">
                  <a:extLst>
                    <a:ext uri="{9D8B030D-6E8A-4147-A177-3AD203B41FA5}">
                      <a16:colId xmlns:a16="http://schemas.microsoft.com/office/drawing/2014/main" val="1371987473"/>
                    </a:ext>
                  </a:extLst>
                </a:gridCol>
                <a:gridCol w="1742000">
                  <a:extLst>
                    <a:ext uri="{9D8B030D-6E8A-4147-A177-3AD203B41FA5}">
                      <a16:colId xmlns:a16="http://schemas.microsoft.com/office/drawing/2014/main" val="1794455945"/>
                    </a:ext>
                  </a:extLst>
                </a:gridCol>
                <a:gridCol w="2240278">
                  <a:extLst>
                    <a:ext uri="{9D8B030D-6E8A-4147-A177-3AD203B41FA5}">
                      <a16:colId xmlns:a16="http://schemas.microsoft.com/office/drawing/2014/main" val="3167355063"/>
                    </a:ext>
                  </a:extLst>
                </a:gridCol>
                <a:gridCol w="1924746">
                  <a:extLst>
                    <a:ext uri="{9D8B030D-6E8A-4147-A177-3AD203B41FA5}">
                      <a16:colId xmlns:a16="http://schemas.microsoft.com/office/drawing/2014/main" val="277851401"/>
                    </a:ext>
                  </a:extLst>
                </a:gridCol>
              </a:tblGrid>
              <a:tr h="67751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Count forwards to 30 from a given number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Count backwards from a given number (0-20) </a:t>
                      </a:r>
                      <a:endParaRPr lang="en-AU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Count forwards and backwards by ones from a given 2-digit number </a:t>
                      </a:r>
                      <a:endParaRPr lang="en-A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Read, write and order 2-digit numbers</a:t>
                      </a:r>
                      <a:endParaRPr lang="en-AU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48896"/>
                  </a:ext>
                </a:extLst>
              </a:tr>
              <a:tr h="39030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427807"/>
                  </a:ext>
                </a:extLst>
              </a:tr>
              <a:tr h="39030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41294"/>
                  </a:ext>
                </a:extLst>
              </a:tr>
              <a:tr h="39030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539352"/>
                  </a:ext>
                </a:extLst>
              </a:tr>
              <a:tr h="39030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261371"/>
                  </a:ext>
                </a:extLst>
              </a:tr>
              <a:tr h="39030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</a:rPr>
                        <a:t>Student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628996"/>
                  </a:ext>
                </a:extLst>
              </a:tr>
              <a:tr h="39030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45348"/>
                  </a:ext>
                </a:extLst>
              </a:tr>
            </a:tbl>
          </a:graphicData>
        </a:graphic>
      </p:graphicFrame>
      <p:pic>
        <p:nvPicPr>
          <p:cNvPr id="10" name="Picture 3">
            <a:extLst>
              <a:ext uri="{FF2B5EF4-FFF2-40B4-BE49-F238E27FC236}">
                <a16:creationId xmlns:a16="http://schemas.microsoft.com/office/drawing/2014/main" id="{583EB3D5-4444-4E44-8DFA-87DA45B8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72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416" y="1451061"/>
            <a:ext cx="11024143" cy="3955877"/>
          </a:xfrm>
        </p:spPr>
        <p:txBody>
          <a:bodyPr anchor="ctr"/>
          <a:lstStyle/>
          <a:p>
            <a:pPr algn="l"/>
            <a:r>
              <a:rPr lang="en-AU" b="1" u="sng" dirty="0"/>
              <a:t>How are Mathematics Groups run?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Targeted Mathematics Groups are created based on the Assessment (as seen above). 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Each group has an opportunity to work at the target table with the teacher on their specific learning goal.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Students outside the Target group will be placed in similar ability groups, whereby they will work through a variety of independent Mathematics Activities. Activities will be targeted to each specific group and will allow for repetition and revision of specific Mathematics outcomes.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1251" y="168948"/>
            <a:ext cx="8725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in the Classroom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498CE3F-8EF1-45D9-8E9F-00DA6135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8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416" y="1451061"/>
            <a:ext cx="11024143" cy="3955877"/>
          </a:xfrm>
        </p:spPr>
        <p:txBody>
          <a:bodyPr anchor="ctr"/>
          <a:lstStyle/>
          <a:p>
            <a:r>
              <a:rPr lang="en-AU" b="1" dirty="0"/>
              <a:t>NOW IT’S YOUR TURN! </a:t>
            </a:r>
          </a:p>
          <a:p>
            <a:endParaRPr lang="en-AU" b="1" dirty="0"/>
          </a:p>
          <a:p>
            <a:r>
              <a:rPr lang="en-AU" b="1" i="1" dirty="0">
                <a:solidFill>
                  <a:srgbClr val="FF0000"/>
                </a:solidFill>
              </a:rPr>
              <a:t>Hands on Mathematics Rotations </a:t>
            </a:r>
          </a:p>
          <a:p>
            <a:endParaRPr lang="en-AU" b="1" i="1" dirty="0">
              <a:solidFill>
                <a:srgbClr val="FF0000"/>
              </a:solidFill>
            </a:endParaRPr>
          </a:p>
          <a:p>
            <a:endParaRPr lang="en-AU" b="1" i="1" dirty="0">
              <a:solidFill>
                <a:srgbClr val="FF0000"/>
              </a:solidFill>
            </a:endParaRPr>
          </a:p>
          <a:p>
            <a:endParaRPr lang="en-AU" b="1" i="1" dirty="0">
              <a:solidFill>
                <a:srgbClr val="FF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1251" y="168948"/>
            <a:ext cx="8725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in the Classroom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42C2593-F973-4F07-AC5C-8179E410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62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1251" y="168948"/>
            <a:ext cx="8725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1E1B81-B87D-4C66-B405-CDD47144CB20}"/>
              </a:ext>
            </a:extLst>
          </p:cNvPr>
          <p:cNvSpPr/>
          <p:nvPr/>
        </p:nvSpPr>
        <p:spPr>
          <a:xfrm>
            <a:off x="2200102" y="1814868"/>
            <a:ext cx="7791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/>
              <a:t>QUESTIONS??</a:t>
            </a:r>
          </a:p>
          <a:p>
            <a:pPr algn="ctr"/>
            <a:endParaRPr lang="en-AU" b="1" dirty="0"/>
          </a:p>
        </p:txBody>
      </p:sp>
      <p:pic>
        <p:nvPicPr>
          <p:cNvPr id="2052" name="Picture 4" descr="Clip Art Question Images - Questions Clipart , Free Transparent Clipart -  ClipartKey">
            <a:extLst>
              <a:ext uri="{FF2B5EF4-FFF2-40B4-BE49-F238E27FC236}">
                <a16:creationId xmlns:a16="http://schemas.microsoft.com/office/drawing/2014/main" id="{C8547B52-40FD-4708-9913-EF105F714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57" y="2373523"/>
            <a:ext cx="5998672" cy="34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FA11131-14F2-4FE3-A540-7EE62936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95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912" y="1830913"/>
            <a:ext cx="7118972" cy="3955877"/>
          </a:xfrm>
        </p:spPr>
        <p:txBody>
          <a:bodyPr anchor="ctr"/>
          <a:lstStyle/>
          <a:p>
            <a:pPr algn="l"/>
            <a:r>
              <a:rPr lang="en-AU" b="1" u="sng" dirty="0"/>
              <a:t>Where can it be found?? </a:t>
            </a:r>
          </a:p>
          <a:p>
            <a:pPr algn="l"/>
            <a:r>
              <a:rPr lang="en-AU" dirty="0"/>
              <a:t>All CPS homework is uploaded to Google Classroom each week by Friday afternoon. Google Classroom can be accessed via a desktop computer/laptop, tablet or smart phone. </a:t>
            </a:r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endParaRPr lang="en-A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1251" y="168948"/>
            <a:ext cx="8725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Homework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446A7A5-0DBB-4C9E-ABFA-4D8364453E49}"/>
              </a:ext>
            </a:extLst>
          </p:cNvPr>
          <p:cNvSpPr/>
          <p:nvPr/>
        </p:nvSpPr>
        <p:spPr>
          <a:xfrm>
            <a:off x="8273935" y="1821766"/>
            <a:ext cx="3729644" cy="3075709"/>
          </a:xfrm>
          <a:prstGeom prst="cloudCallout">
            <a:avLst>
              <a:gd name="adj1" fmla="val -32684"/>
              <a:gd name="adj2" fmla="val 7961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0070C0"/>
                </a:solidFill>
              </a:rPr>
              <a:t>  If you have no internet available – please contact the school as we are able to provide paper copies of all homework where necessary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8C2269-AF44-4BE8-B0B3-72711EA98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26" y="3808851"/>
            <a:ext cx="4818743" cy="2409372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70ABD5A-BB82-4221-8E37-90F4747F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6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874" y="1772487"/>
            <a:ext cx="4651053" cy="4294825"/>
          </a:xfrm>
        </p:spPr>
        <p:txBody>
          <a:bodyPr anchor="ctr">
            <a:normAutofit/>
          </a:bodyPr>
          <a:lstStyle/>
          <a:p>
            <a:pPr algn="l"/>
            <a:r>
              <a:rPr lang="en-AU" b="1" u="sng" dirty="0"/>
              <a:t>Mathematics Homework Content </a:t>
            </a:r>
          </a:p>
          <a:p>
            <a:pPr marL="342900" indent="-342900" algn="l">
              <a:buFontTx/>
              <a:buChar char="-"/>
            </a:pPr>
            <a:r>
              <a:rPr lang="en-AU" sz="2000" dirty="0"/>
              <a:t>During COVID-19 – A whole school Mathematics program was created that links heavily to the CPS Mathematics Assessment. </a:t>
            </a:r>
          </a:p>
          <a:p>
            <a:pPr marL="342900" indent="-342900" algn="l">
              <a:buFontTx/>
              <a:buChar char="-"/>
            </a:pPr>
            <a:r>
              <a:rPr lang="en-AU" sz="2000" dirty="0"/>
              <a:t>For each assessment question, there is 6 activities that allow the students to practice the syllabus content and apply their knowledge to multiple </a:t>
            </a:r>
            <a:r>
              <a:rPr lang="en-AU" sz="2000" dirty="0">
                <a:solidFill>
                  <a:srgbClr val="FF0000"/>
                </a:solidFill>
              </a:rPr>
              <a:t>situations.</a:t>
            </a:r>
          </a:p>
          <a:p>
            <a:pPr marL="342900" indent="-342900" algn="l">
              <a:buFontTx/>
              <a:buChar char="-"/>
            </a:pPr>
            <a:r>
              <a:rPr lang="en-AU" sz="2000" dirty="0"/>
              <a:t>These activities are designed for students to revise the topic before being assessed, however may require some parent assistance.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1251" y="168948"/>
            <a:ext cx="8725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Homework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098B6-5AF2-4348-9384-ABD78E014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88" y="2063792"/>
            <a:ext cx="6899564" cy="314754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2BE180F-E9ED-4AD8-8A35-2F729D595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88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332" y="1880269"/>
            <a:ext cx="4948048" cy="3955877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AU" b="1" u="sng" dirty="0"/>
              <a:t>How has the Mathematics Assessment been used to set homework tasks?</a:t>
            </a:r>
          </a:p>
          <a:p>
            <a:pPr algn="l"/>
            <a:endParaRPr lang="en-AU" b="1" u="sng" dirty="0"/>
          </a:p>
          <a:p>
            <a:pPr marL="342900" indent="-342900" algn="l">
              <a:buFontTx/>
              <a:buChar char="-"/>
            </a:pPr>
            <a:r>
              <a:rPr lang="en-AU" dirty="0"/>
              <a:t>All of the activities created during COVID-19 where uploaded to a separate Google Classroom. 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Teachers assign students to a specific task according to their assessment results. 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Teachers have the ability to differentiate according to student needs. </a:t>
            </a:r>
            <a:endParaRPr lang="en-AU" b="1" u="sng" dirty="0"/>
          </a:p>
          <a:p>
            <a:pPr algn="l"/>
            <a:endParaRPr lang="en-AU" b="1" u="sng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1251" y="168948"/>
            <a:ext cx="8725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Homework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B7477-FE8C-41AD-B728-7091FDB37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9" y="1881380"/>
            <a:ext cx="6842449" cy="3366338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310DA4C-BCFA-42A5-BD9D-A76D267D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13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1251" y="168948"/>
            <a:ext cx="8725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Homework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C5BD7-81ED-4E08-95F3-81638B0CD5E1}"/>
              </a:ext>
            </a:extLst>
          </p:cNvPr>
          <p:cNvSpPr/>
          <p:nvPr/>
        </p:nvSpPr>
        <p:spPr>
          <a:xfrm>
            <a:off x="158749" y="1805116"/>
            <a:ext cx="292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u="sng" dirty="0"/>
              <a:t>TIPS AND TRICKS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11ADF-ED14-494F-A1B4-504AA579EC58}"/>
              </a:ext>
            </a:extLst>
          </p:cNvPr>
          <p:cNvSpPr/>
          <p:nvPr/>
        </p:nvSpPr>
        <p:spPr>
          <a:xfrm>
            <a:off x="158749" y="2337538"/>
            <a:ext cx="2739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Establish a location free from distractions and stocked with homework materials such as pencils, books, </a:t>
            </a:r>
            <a:r>
              <a:rPr lang="en-AU" b="1" dirty="0" err="1"/>
              <a:t>IPad</a:t>
            </a:r>
            <a:r>
              <a:rPr lang="en-AU" b="1" dirty="0"/>
              <a:t> etc.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BADC9E-CE2D-4BE5-BEAB-E0D128257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3" y="3996879"/>
            <a:ext cx="2288132" cy="1287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64C325A-55CB-43FF-83A9-9278ED3B0F02}"/>
              </a:ext>
            </a:extLst>
          </p:cNvPr>
          <p:cNvSpPr/>
          <p:nvPr/>
        </p:nvSpPr>
        <p:spPr>
          <a:xfrm>
            <a:off x="3081250" y="2343126"/>
            <a:ext cx="2739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Set a routine that works for your child.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A5CF53-7758-4DDA-80D4-406F0F56A1A8}"/>
              </a:ext>
            </a:extLst>
          </p:cNvPr>
          <p:cNvSpPr/>
          <p:nvPr/>
        </p:nvSpPr>
        <p:spPr>
          <a:xfrm>
            <a:off x="3110714" y="4512212"/>
            <a:ext cx="2739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Make homework a priority over screen time, riding motorbikes etc.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7DFDA6-18C4-4F6F-9BAE-AC6D028821C5}"/>
              </a:ext>
            </a:extLst>
          </p:cNvPr>
          <p:cNvSpPr/>
          <p:nvPr/>
        </p:nvSpPr>
        <p:spPr>
          <a:xfrm>
            <a:off x="6161626" y="2343126"/>
            <a:ext cx="2739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Create an incentive plan with extrinsic rewards.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0ED10F-096C-42F4-ACE1-72B539E0A54B}"/>
              </a:ext>
            </a:extLst>
          </p:cNvPr>
          <p:cNvSpPr/>
          <p:nvPr/>
        </p:nvSpPr>
        <p:spPr>
          <a:xfrm>
            <a:off x="9128830" y="2343126"/>
            <a:ext cx="2739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Build the relationship with your child and their teacher.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D7424E-1D8C-44F9-A27C-0E9891BCB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57" y="3126527"/>
            <a:ext cx="1287074" cy="128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0575D4-558E-4B56-A873-F7BF414BE2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366" y="3507189"/>
            <a:ext cx="2103932" cy="14026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8A5AF7-7587-4F37-A111-C68A221A3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76" y="3212552"/>
            <a:ext cx="2334346" cy="1641955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3C3CBB97-0090-4410-8A7C-807985F00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658" y="1814868"/>
            <a:ext cx="11465859" cy="4331801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NSW Mathematics K-10 Syllabus – Number and Algebra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CPS Number and Algebra Mathematics Assessment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Mathematics in the Classroom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Google Classroom and Homework </a:t>
            </a:r>
          </a:p>
          <a:p>
            <a:pPr algn="l"/>
            <a:endParaRPr lang="en-A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9656" y="168948"/>
            <a:ext cx="64868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 - Mathematics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1C343F3-3053-44B9-90CD-1870274D1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2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658" y="1814868"/>
            <a:ext cx="5223327" cy="4331801"/>
          </a:xfrm>
        </p:spPr>
        <p:txBody>
          <a:bodyPr anchor="ctr">
            <a:normAutofit/>
          </a:bodyPr>
          <a:lstStyle/>
          <a:p>
            <a:pPr algn="l"/>
            <a:r>
              <a:rPr lang="en-US" sz="2000" i="1" dirty="0"/>
              <a:t>‘Mathematics in K–10 provides students with knowledge, skills and understanding in Number and Algebra, Measurement and Geometry, and Statistics and Probability.’ – NSW Mathematics K-10 Syllabus. </a:t>
            </a:r>
          </a:p>
          <a:p>
            <a:pPr algn="l"/>
            <a:r>
              <a:rPr lang="en-US" sz="2000" b="1" i="1" dirty="0"/>
              <a:t>Number and Algebra Strands: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Whole Number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Addition and Subtraction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Multiplication and Division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Fractions and Decimals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Patterns and Algebra</a:t>
            </a:r>
            <a:endParaRPr lang="en-US" sz="1800" i="1" dirty="0"/>
          </a:p>
          <a:p>
            <a:pPr algn="l"/>
            <a:endParaRPr lang="en-AU" sz="1800" i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9585" y="168948"/>
            <a:ext cx="71569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NSW Mathematics Syllabus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 - Mathematics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1026" name="Picture 2" descr="Diagram showing the scope of the strands and substrands, and illustrates the central role of Working Mathematically in Mathematics K–10 teaching and learning.">
            <a:extLst>
              <a:ext uri="{FF2B5EF4-FFF2-40B4-BE49-F238E27FC236}">
                <a16:creationId xmlns:a16="http://schemas.microsoft.com/office/drawing/2014/main" id="{8173EB22-45E0-42B3-81C2-D56217B6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19" y="1715066"/>
            <a:ext cx="4174952" cy="44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8075430-96BB-406A-B331-0477AB62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69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658" y="1814868"/>
            <a:ext cx="11534101" cy="4331801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The Mathematics syllabus is organised in stages; 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Early Stage 1  (ES1) - Kindergarten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Stage 1 (S1) – Year 1 &amp; Year 2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Stage 2 (S2) – Year 3 &amp; Year 4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Stage 3 (S3) – Year 5 &amp; Year 6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Stage 4 (S4) – Year 7 &amp; Year 8</a:t>
            </a:r>
          </a:p>
          <a:p>
            <a:pPr algn="l"/>
            <a:endParaRPr lang="en-US" sz="20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9585" y="168948"/>
            <a:ext cx="71569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NSW Mathematics Syllabus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 - Mathematics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BCD49F18-F29C-4DC4-BE25-60163263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21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658" y="1966874"/>
            <a:ext cx="7764534" cy="3955877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The CPS Mathematics Assessment focuses on the Number and Algebra section of the Mathematics Syllabus.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The assessment covers all the </a:t>
            </a:r>
            <a:r>
              <a:rPr lang="en-AU" i="1" dirty="0"/>
              <a:t>‘Hills To Die On’ </a:t>
            </a:r>
            <a:r>
              <a:rPr lang="en-AU" dirty="0"/>
              <a:t>from K-6 and is organised into the stages. The </a:t>
            </a:r>
            <a:r>
              <a:rPr lang="en-AU" i="1" dirty="0"/>
              <a:t>‘Hills To Die On’ </a:t>
            </a:r>
            <a:r>
              <a:rPr lang="en-AU" dirty="0"/>
              <a:t>are made up of two indicators per strand for ES1 and four indicators per strand for S1, S2 &amp; S3.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9025" y="168948"/>
            <a:ext cx="7827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Mathematics Assessment 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32EADC1-6196-401C-90A2-8D3A526A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978604-9DF1-4D18-88B5-E9ACC182D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104" y="1702694"/>
            <a:ext cx="3109333" cy="4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658" y="1966874"/>
            <a:ext cx="7758313" cy="3955877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The CPS Mathematics Assessment focuses on the Number and Algebra section of the Mathematics Syllabus.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The assessment has recently been extended to cover Year 7 &amp; 8 content (Stage 4) for those students who have already completed the Stage 3 content.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9025" y="168948"/>
            <a:ext cx="7827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Mathematics Assessment 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32EADC1-6196-401C-90A2-8D3A526A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6E3E2C-BC19-4B4C-970F-22F0F7126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852" y="1600240"/>
            <a:ext cx="3215774" cy="45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4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531" y="2563924"/>
            <a:ext cx="6985625" cy="2837882"/>
          </a:xfrm>
        </p:spPr>
        <p:txBody>
          <a:bodyPr anchor="ctr">
            <a:normAutofit fontScale="85000" lnSpcReduction="20000"/>
          </a:bodyPr>
          <a:lstStyle/>
          <a:p>
            <a:r>
              <a:rPr lang="en-AU" b="1" u="sng" dirty="0"/>
              <a:t>How to read the assessment?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Each column represents a different strand.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Rows are grouped into stage levels. 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Students are assessed once a term during learning support. They are asked their questions verbally. 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When student’s have achieved an indicator, it is highlighted by the learning support teacher. </a:t>
            </a:r>
          </a:p>
          <a:p>
            <a:pPr marL="342900" indent="-342900" algn="l">
              <a:buFontTx/>
              <a:buChar char="-"/>
            </a:pPr>
            <a:r>
              <a:rPr lang="en-AU" dirty="0"/>
              <a:t>Each indicator has a series of specific questions that need to be answered correctly before it has been ‘achieved’. </a:t>
            </a:r>
          </a:p>
          <a:p>
            <a:pPr marL="342900" indent="-342900">
              <a:buFontTx/>
              <a:buChar char="-"/>
            </a:pPr>
            <a:endParaRPr lang="en-AU" dirty="0"/>
          </a:p>
          <a:p>
            <a:pPr marL="342900" indent="-342900">
              <a:buFontTx/>
              <a:buChar char="-"/>
            </a:pPr>
            <a:endParaRPr lang="en-A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028" name="Picture 4" descr="cattaips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68948"/>
            <a:ext cx="3132151" cy="128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9025" y="168948"/>
            <a:ext cx="7827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Mathematics Assessment 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</p:spTree>
    <p:extLst>
      <p:ext uri="{BB962C8B-B14F-4D97-AF65-F5344CB8AC3E}">
        <p14:creationId xmlns:p14="http://schemas.microsoft.com/office/powerpoint/2010/main" val="255174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9025" y="168948"/>
            <a:ext cx="7827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Mathematics Assessment 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9A920FF-544C-4F68-A165-EF021CE9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320B28-BD56-4C3F-AFEB-E0DFBCBFF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629" y="953320"/>
            <a:ext cx="4015016" cy="579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6391" y="978964"/>
            <a:ext cx="6985625" cy="2837882"/>
          </a:xfrm>
        </p:spPr>
        <p:txBody>
          <a:bodyPr anchor="ctr">
            <a:normAutofit/>
          </a:bodyPr>
          <a:lstStyle/>
          <a:p>
            <a:r>
              <a:rPr lang="en-AU" b="1" u="sng" dirty="0"/>
              <a:t>How to Read the Assessment (Example)</a:t>
            </a:r>
          </a:p>
          <a:p>
            <a:endParaRPr lang="en-AU" dirty="0"/>
          </a:p>
          <a:p>
            <a:pPr marL="342900" indent="-342900">
              <a:buFontTx/>
              <a:buChar char="-"/>
            </a:pPr>
            <a:endParaRPr lang="en-A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8" y="1"/>
            <a:ext cx="12190412" cy="16459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88" y="6260951"/>
            <a:ext cx="12190412" cy="597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oE_Logo_rev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342895"/>
            <a:ext cx="1272017" cy="4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9025" y="168948"/>
            <a:ext cx="78274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Mathematics Assessment </a:t>
            </a:r>
          </a:p>
          <a:p>
            <a:pPr algn="r"/>
            <a:r>
              <a:rPr lang="en-A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CPS Parent Information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7771" y="63428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Mr Hawkes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C59F9-5EC1-4454-BA7B-442DE82E7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039" y="1727865"/>
            <a:ext cx="3041464" cy="4312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60E6B6-3C4F-4F5F-9640-A6D0EBF2C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33" y="2353056"/>
            <a:ext cx="6522301" cy="320075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AAB0499-17A2-4A8C-BB4F-427514EA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106290"/>
            <a:ext cx="2432180" cy="13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97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1172</Words>
  <Application>Microsoft Office PowerPoint</Application>
  <PresentationFormat>Widescreen</PresentationFormat>
  <Paragraphs>167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Hawkes, Robert</dc:creator>
  <cp:lastModifiedBy>Sally Diener</cp:lastModifiedBy>
  <cp:revision>65</cp:revision>
  <dcterms:created xsi:type="dcterms:W3CDTF">2017-02-06T04:10:20Z</dcterms:created>
  <dcterms:modified xsi:type="dcterms:W3CDTF">2021-04-29T21:47:59Z</dcterms:modified>
</cp:coreProperties>
</file>